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16" r:id="rId1"/>
    <p:sldMasterId id="2147483723" r:id="rId2"/>
  </p:sldMasterIdLst>
  <p:notesMasterIdLst>
    <p:notesMasterId r:id="rId40"/>
  </p:notesMasterIdLst>
  <p:handoutMasterIdLst>
    <p:handoutMasterId r:id="rId41"/>
  </p:handoutMasterIdLst>
  <p:sldIdLst>
    <p:sldId id="286" r:id="rId3"/>
    <p:sldId id="290" r:id="rId4"/>
    <p:sldId id="291" r:id="rId5"/>
    <p:sldId id="292" r:id="rId6"/>
    <p:sldId id="316" r:id="rId7"/>
    <p:sldId id="270" r:id="rId8"/>
    <p:sldId id="313" r:id="rId9"/>
    <p:sldId id="317" r:id="rId10"/>
    <p:sldId id="335" r:id="rId11"/>
    <p:sldId id="272" r:id="rId12"/>
    <p:sldId id="306" r:id="rId13"/>
    <p:sldId id="307" r:id="rId14"/>
    <p:sldId id="310" r:id="rId15"/>
    <p:sldId id="278" r:id="rId16"/>
    <p:sldId id="279" r:id="rId17"/>
    <p:sldId id="314" r:id="rId18"/>
    <p:sldId id="319" r:id="rId19"/>
    <p:sldId id="320" r:id="rId20"/>
    <p:sldId id="321" r:id="rId21"/>
    <p:sldId id="322" r:id="rId22"/>
    <p:sldId id="323" r:id="rId23"/>
    <p:sldId id="318" r:id="rId24"/>
    <p:sldId id="324" r:id="rId25"/>
    <p:sldId id="325" r:id="rId26"/>
    <p:sldId id="326" r:id="rId27"/>
    <p:sldId id="327" r:id="rId28"/>
    <p:sldId id="328" r:id="rId29"/>
    <p:sldId id="329" r:id="rId30"/>
    <p:sldId id="330" r:id="rId31"/>
    <p:sldId id="331" r:id="rId32"/>
    <p:sldId id="332" r:id="rId33"/>
    <p:sldId id="336" r:id="rId34"/>
    <p:sldId id="334" r:id="rId35"/>
    <p:sldId id="312" r:id="rId36"/>
    <p:sldId id="283" r:id="rId37"/>
    <p:sldId id="337" r:id="rId38"/>
    <p:sldId id="285" r:id="rId39"/>
  </p:sldIdLst>
  <p:sldSz cx="9144000" cy="6858000" type="screen4x3"/>
  <p:notesSz cx="6858000" cy="9144000"/>
  <p:embeddedFontLst>
    <p:embeddedFont>
      <p:font typeface="Candara" panose="020E0502030303020204" pitchFamily="34" charset="0"/>
      <p:regular r:id="rId42"/>
      <p:bold r:id="rId43"/>
      <p:italic r:id="rId44"/>
      <p:boldItalic r:id="rId45"/>
    </p:embeddedFont>
    <p:embeddedFont>
      <p:font typeface="Calibri" panose="020F0502020204030204" pitchFamily="34" charset="0"/>
      <p:regular r:id="rId46"/>
      <p:bold r:id="rId47"/>
      <p:italic r:id="rId48"/>
      <p:boldItalic r:id="rId49"/>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81886" autoAdjust="0"/>
  </p:normalViewPr>
  <p:slideViewPr>
    <p:cSldViewPr snapToGrid="0">
      <p:cViewPr varScale="1">
        <p:scale>
          <a:sx n="82" d="100"/>
          <a:sy n="82" d="100"/>
        </p:scale>
        <p:origin x="48" y="91"/>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00" d="100"/>
        <a:sy n="100" d="100"/>
      </p:scale>
      <p:origin x="0" y="-9485"/>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9/12/2019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smtClean="0"/>
              <a:t>CEE 4540: Sustainable Municipal Drinking Water Treatment</a:t>
            </a:r>
          </a:p>
          <a:p>
            <a:r>
              <a:rPr lang="en-US" dirty="0" smtClean="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eaircurrent.com/aviation-safety/what-is-the-boeing-737-max-maneuvering-characteristics-augmentation-system-mcas-jt61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1 January 2016, the </a:t>
            </a:r>
            <a:r>
              <a:rPr lang="en-US" sz="1200" b="0" i="0" u="none" strike="noStrike" kern="1200" dirty="0" smtClean="0">
                <a:solidFill>
                  <a:schemeClr val="tx1"/>
                </a:solidFill>
                <a:effectLst/>
                <a:latin typeface="+mn-lt"/>
                <a:ea typeface="+mn-ea"/>
                <a:cs typeface="+mn-cs"/>
                <a:hlinkClick r:id="rId3" tooltip="Sustainable Development Goals"/>
              </a:rPr>
              <a:t>17 Sustainable Development Goals (SDGs) </a:t>
            </a:r>
            <a:r>
              <a:rPr lang="en-US" sz="1200" b="0" i="0" kern="1200" dirty="0" smtClean="0">
                <a:solidFill>
                  <a:schemeClr val="tx1"/>
                </a:solidFill>
                <a:effectLst/>
                <a:latin typeface="+mn-lt"/>
                <a:ea typeface="+mn-ea"/>
                <a:cs typeface="+mn-cs"/>
              </a:rPr>
              <a:t>of the </a:t>
            </a:r>
            <a:r>
              <a:rPr lang="en-US" sz="1200" b="0" i="0" u="none" strike="noStrike" kern="1200" dirty="0" smtClean="0">
                <a:solidFill>
                  <a:schemeClr val="tx1"/>
                </a:solidFill>
                <a:effectLst/>
                <a:latin typeface="+mn-lt"/>
                <a:ea typeface="+mn-ea"/>
                <a:cs typeface="+mn-cs"/>
                <a:hlinkClick r:id="rId4"/>
              </a:rPr>
              <a:t>2030 Agenda for Sustainable Development</a:t>
            </a:r>
            <a:r>
              <a:rPr lang="en-US" sz="1200" b="0" i="0" kern="1200" dirty="0" smtClean="0">
                <a:solidFill>
                  <a:schemeClr val="tx1"/>
                </a:solidFill>
                <a:effectLst/>
                <a:latin typeface="+mn-lt"/>
                <a:ea typeface="+mn-ea"/>
                <a:cs typeface="+mn-cs"/>
              </a:rPr>
              <a:t> — adopted by world leaders in September 2015 at an </a:t>
            </a:r>
            <a:r>
              <a:rPr lang="en-US" sz="1200" b="0" i="0" u="none" strike="noStrike" kern="1200" dirty="0" smtClean="0">
                <a:solidFill>
                  <a:schemeClr val="tx1"/>
                </a:solidFill>
                <a:effectLst/>
                <a:latin typeface="+mn-lt"/>
                <a:ea typeface="+mn-ea"/>
                <a:cs typeface="+mn-cs"/>
                <a:hlinkClick r:id="rId5" tooltip="UN Sustainable Development Summit"/>
              </a:rPr>
              <a:t>historic UN Summit </a:t>
            </a:r>
            <a:r>
              <a:rPr lang="en-US" sz="1200" b="0" i="0" kern="1200" dirty="0" smtClean="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smtClean="0"/>
              <a:t>http://www.un.org/sustainabledevelopment/development-agenda/</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2</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http://www.un.org/sustainabledevelopment/blog/2017/07/billions-around-the-world-lack-safe-water-proper-sanitation-facilities-reveals-un-report/</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4</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Manual operation fully enabled (Max 8 lesson)</a:t>
            </a:r>
          </a:p>
          <a:p>
            <a:r>
              <a:rPr lang="en-US" dirty="0" smtClean="0"/>
              <a:t>Use physics</a:t>
            </a:r>
            <a:r>
              <a:rPr lang="en-US" baseline="0" dirty="0" smtClean="0"/>
              <a:t> rather than software to enable reliable operation</a:t>
            </a:r>
          </a:p>
          <a:p>
            <a:r>
              <a:rPr lang="en-US" baseline="0" dirty="0" smtClean="0"/>
              <a:t>Smart hydraulics (example of </a:t>
            </a:r>
            <a:r>
              <a:rPr lang="en-US" baseline="0" dirty="0" err="1" smtClean="0"/>
              <a:t>StaRS</a:t>
            </a:r>
            <a:r>
              <a:rPr lang="en-US" baseline="0" dirty="0" smtClean="0"/>
              <a:t> flow control system)</a:t>
            </a:r>
            <a:endParaRPr lang="en-US" dirty="0" smtClean="0"/>
          </a:p>
          <a:p>
            <a:r>
              <a:rPr lang="en-US" dirty="0" smtClean="0">
                <a:hlinkClick r:id="rId3"/>
              </a:rPr>
              <a:t>https://theaircurrent.com/aviation-safety/what-is-the-boeing-737-max-maneuvering-characteristics-augmentation-system-mcas-jt610/</a:t>
            </a:r>
            <a:endParaRPr lang="en-US" dirty="0" smtClean="0"/>
          </a:p>
          <a:p>
            <a:r>
              <a:rPr lang="en-US" dirty="0" smtClean="0"/>
              <a:t>By moving the larger and more</a:t>
            </a:r>
            <a:r>
              <a:rPr lang="en-US" baseline="0" dirty="0" smtClean="0"/>
              <a:t> fuel efficient </a:t>
            </a:r>
            <a:r>
              <a:rPr lang="en-US" dirty="0" smtClean="0"/>
              <a:t>engine</a:t>
            </a:r>
            <a:r>
              <a:rPr lang="en-US" baseline="0" dirty="0" smtClean="0"/>
              <a:t> slightly forward and higher up they increased fuel efficiency by 14%</a:t>
            </a:r>
          </a:p>
          <a:p>
            <a:r>
              <a:rPr lang="en-US" baseline="0" dirty="0" smtClean="0"/>
              <a:t>Caused an increased moment on the aircraft causing it to tend to rotate the nose up.</a:t>
            </a:r>
          </a:p>
          <a:p>
            <a:r>
              <a:rPr lang="en-US" baseline="0" dirty="0" smtClean="0"/>
              <a:t>Connect water treatment plant design to Max 8 aircraft.</a:t>
            </a:r>
            <a:endParaRPr lang="en-US" dirty="0" smtClean="0"/>
          </a:p>
          <a:p>
            <a:r>
              <a:rPr lang="en-US" dirty="0" smtClean="0"/>
              <a:t>Separate control and monitoring </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204098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11</a:t>
            </a:fld>
            <a:endParaRPr lang="en-US"/>
          </a:p>
        </p:txBody>
      </p:sp>
    </p:spTree>
    <p:extLst>
      <p:ext uri="{BB962C8B-B14F-4D97-AF65-F5344CB8AC3E}">
        <p14:creationId xmlns:p14="http://schemas.microsoft.com/office/powerpoint/2010/main" val="355802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E1A4-200E-4ABD-9212-41EB0F3A93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78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A96C34-9B99-40A6-A8AB-95049CE3F8AF}" type="slidenum">
              <a:rPr lang="en-US" smtClean="0"/>
              <a:t>19</a:t>
            </a:fld>
            <a:endParaRPr lang="en-US"/>
          </a:p>
        </p:txBody>
      </p:sp>
    </p:spTree>
    <p:extLst>
      <p:ext uri="{BB962C8B-B14F-4D97-AF65-F5344CB8AC3E}">
        <p14:creationId xmlns:p14="http://schemas.microsoft.com/office/powerpoint/2010/main" val="93863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get a Ph.D. doing step 1 sometimes.</a:t>
            </a:r>
          </a:p>
          <a:p>
            <a:r>
              <a:rPr lang="en-US" dirty="0" smtClean="0"/>
              <a:t>Step 2 is great for getting a Ph.D.</a:t>
            </a:r>
          </a:p>
          <a:p>
            <a:r>
              <a:rPr lang="en-US" dirty="0" smtClean="0"/>
              <a:t>Steps</a:t>
            </a:r>
            <a:r>
              <a:rPr lang="en-US" baseline="0" dirty="0" smtClean="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49218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8" name="Footer Placeholder 7"/>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9" name="Slide Number Placeholder 8"/>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19944865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1875753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3" name="Footer Placeholder 2"/>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Slide Number Placeholder 3"/>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519117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828800" y="673100"/>
            <a:ext cx="7086600" cy="698500"/>
          </a:xfrm>
        </p:spPr>
        <p:txBody>
          <a:bodyPr/>
          <a:lstStyle/>
          <a:p>
            <a:r>
              <a:rPr lang="en-US" smtClean="0"/>
              <a:t>Click to edit Master title style</a:t>
            </a:r>
            <a:endParaRPr lang="es-HN"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Text Placeholder 6"/>
          <p:cNvSpPr>
            <a:spLocks noGrp="1"/>
          </p:cNvSpPr>
          <p:nvPr>
            <p:ph type="body" sz="quarter" idx="13"/>
          </p:nvPr>
        </p:nvSpPr>
        <p:spPr>
          <a:xfrm>
            <a:off x="457200" y="1524000"/>
            <a:ext cx="8153400" cy="47244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HN" dirty="0"/>
          </a:p>
        </p:txBody>
      </p:sp>
    </p:spTree>
    <p:extLst>
      <p:ext uri="{BB962C8B-B14F-4D97-AF65-F5344CB8AC3E}">
        <p14:creationId xmlns:p14="http://schemas.microsoft.com/office/powerpoint/2010/main" val="1284744460"/>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C422902-2C27-4BEB-9F16-176EC0DC5214}"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BA2DD2-1032-42B3-8777-EDBA6173AED2}"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pic>
        <p:nvPicPr>
          <p:cNvPr id="6" name="Picture 5" descr="0889_10_C_lr.jpg"/>
          <p:cNvPicPr>
            <a:picLocks noChangeAspect="1"/>
          </p:cNvPicPr>
          <p:nvPr/>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ndara"/>
              <a:ea typeface="+mn-ea"/>
              <a:cs typeface="+mn-cs"/>
            </a:endParaRPr>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56918753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98B1A88-A749-4CC2-9A45-355AB6EE232C}" type="slidenum">
              <a:rPr kumimoji="0" lang="en-US" sz="14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Arial" charset="0"/>
              <a:ea typeface="+mn-ea"/>
              <a:cs typeface="+mn-cs"/>
            </a:endParaRPr>
          </a:p>
        </p:txBody>
      </p:sp>
      <p:sp>
        <p:nvSpPr>
          <p:cNvPr id="78858" name="Rectangle 10"/>
          <p:cNvSpPr>
            <a:spLocks noGrp="1" noChangeArrowheads="1"/>
          </p:cNvSpPr>
          <p:nvPr>
            <p:ph type="ctrTitle" sz="quarter"/>
          </p:nvPr>
        </p:nvSpPr>
        <p:spPr>
          <a:xfrm>
            <a:off x="1371600" y="990602"/>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310907935"/>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5" name="Footer Placeholder 4"/>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Slide Number Placeholder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863789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6" name="Footer Placeholder 5"/>
          <p:cNvSpPr>
            <a:spLocks noGrp="1"/>
          </p:cNvSpPr>
          <p:nvPr>
            <p:ph type="ftr" sz="quarter" idx="11"/>
          </p:nvPr>
        </p:nvSpPr>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 name="Slide Number Placeholder 6"/>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Tree>
    <p:extLst>
      <p:ext uri="{BB962C8B-B14F-4D97-AF65-F5344CB8AC3E}">
        <p14:creationId xmlns:p14="http://schemas.microsoft.com/office/powerpoint/2010/main" val="37246819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2"/>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25926C5-262F-4831-BEC6-63977BB07165}" type="datetimeFigureOut">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12/9/2019</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A949120-4970-49AF-BB54-98B1FE7FBFFB}" type="slidenum">
              <a:rPr kumimoji="0" lang="en-US" sz="1400" b="0" i="0" u="none" strike="noStrike" kern="1200" cap="none" spc="0" normalizeH="0" baseline="0" noProof="0" smtClean="0">
                <a:ln>
                  <a:noFill/>
                </a:ln>
                <a:solidFill>
                  <a:srgbClr val="000000"/>
                </a:solidFill>
                <a:effectLst/>
                <a:uLnTx/>
                <a:uFillTx/>
                <a:latin typeface="Candar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a:ln>
                <a:noFill/>
              </a:ln>
              <a:solidFill>
                <a:srgbClr val="000000"/>
              </a:solidFill>
              <a:effectLst/>
              <a:uLnTx/>
              <a:uFillTx/>
              <a:latin typeface="Candara"/>
              <a:ea typeface="+mn-ea"/>
              <a:cs typeface="+mn-cs"/>
            </a:endParaRPr>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3930181619"/>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3.xml"/><Relationship Id="rId5"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infrastructurereportcard.org/water-infrastructur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Projects</a:t>
            </a:r>
            <a:endParaRPr lang="en-US" dirty="0"/>
          </a:p>
        </p:txBody>
      </p:sp>
      <p:sp>
        <p:nvSpPr>
          <p:cNvPr id="3" name="Content Placeholder 2"/>
          <p:cNvSpPr>
            <a:spLocks noGrp="1"/>
          </p:cNvSpPr>
          <p:nvPr>
            <p:ph idx="1"/>
          </p:nvPr>
        </p:nvSpPr>
        <p:spPr/>
        <p:txBody>
          <a:bodyPr/>
          <a:lstStyle/>
          <a:p>
            <a:r>
              <a:rPr lang="en-US" dirty="0" smtClean="0"/>
              <a:t>12/18 Final </a:t>
            </a:r>
            <a:r>
              <a:rPr lang="en-US" dirty="0"/>
              <a:t>Presentations (11:30-2:00 pm in 162</a:t>
            </a:r>
            <a:r>
              <a:rPr lang="en-US" dirty="0" smtClean="0"/>
              <a:t>) Final </a:t>
            </a:r>
            <a:r>
              <a:rPr lang="en-US" dirty="0"/>
              <a:t>Report </a:t>
            </a:r>
            <a:r>
              <a:rPr lang="en-US" dirty="0" smtClean="0"/>
              <a:t>due</a:t>
            </a:r>
          </a:p>
          <a:p>
            <a:pPr lvl="1"/>
            <a:r>
              <a:rPr lang="en-US" dirty="0" smtClean="0"/>
              <a:t>Send </a:t>
            </a:r>
            <a:r>
              <a:rPr lang="en-US" dirty="0" smtClean="0"/>
              <a:t>me PowerPoint or Google slide link by 10 am on </a:t>
            </a:r>
            <a:r>
              <a:rPr lang="en-US" dirty="0" smtClean="0"/>
              <a:t>12/18</a:t>
            </a:r>
            <a:endParaRPr lang="en-US" dirty="0" smtClean="0"/>
          </a:p>
          <a:p>
            <a:pPr lvl="1"/>
            <a:r>
              <a:rPr lang="en-US" dirty="0" smtClean="0"/>
              <a:t>15 </a:t>
            </a:r>
            <a:r>
              <a:rPr lang="en-US" dirty="0" smtClean="0"/>
              <a:t>minutes per team</a:t>
            </a:r>
          </a:p>
          <a:p>
            <a:pPr lvl="1"/>
            <a:r>
              <a:rPr lang="en-US" dirty="0" smtClean="0"/>
              <a:t>Don’t mess up on the timing!</a:t>
            </a:r>
          </a:p>
          <a:p>
            <a:pPr lvl="1"/>
            <a:r>
              <a:rPr lang="en-US" dirty="0" smtClean="0"/>
              <a:t>Practice!</a:t>
            </a:r>
          </a:p>
          <a:p>
            <a:r>
              <a:rPr lang="en-US" dirty="0" smtClean="0"/>
              <a:t>Make it educational and fun for your classmates!</a:t>
            </a:r>
          </a:p>
          <a:p>
            <a:endParaRPr lang="en-US" dirty="0"/>
          </a:p>
        </p:txBody>
      </p:sp>
    </p:spTree>
    <p:extLst>
      <p:ext uri="{BB962C8B-B14F-4D97-AF65-F5344CB8AC3E}">
        <p14:creationId xmlns:p14="http://schemas.microsoft.com/office/powerpoint/2010/main" val="389565503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on the horizon</a:t>
            </a:r>
            <a:endParaRPr lang="en-US" dirty="0"/>
          </a:p>
        </p:txBody>
      </p:sp>
      <p:sp>
        <p:nvSpPr>
          <p:cNvPr id="3" name="Content Placeholder 2"/>
          <p:cNvSpPr>
            <a:spLocks noGrp="1"/>
          </p:cNvSpPr>
          <p:nvPr>
            <p:ph idx="1"/>
          </p:nvPr>
        </p:nvSpPr>
        <p:spPr/>
        <p:txBody>
          <a:bodyPr/>
          <a:lstStyle/>
          <a:p>
            <a:r>
              <a:rPr lang="en-US" b="1" dirty="0" smtClean="0"/>
              <a:t>Standard designs </a:t>
            </a:r>
            <a:r>
              <a:rPr lang="en-US" dirty="0" smtClean="0"/>
              <a:t>for flow rates from 1 to 240 L/s</a:t>
            </a:r>
          </a:p>
          <a:p>
            <a:r>
              <a:rPr lang="en-US" dirty="0" smtClean="0"/>
              <a:t>Retrofit designs for larger flat bottom </a:t>
            </a:r>
            <a:r>
              <a:rPr lang="en-US" dirty="0" err="1" smtClean="0"/>
              <a:t>sed</a:t>
            </a:r>
            <a:r>
              <a:rPr lang="en-US" dirty="0" smtClean="0"/>
              <a:t> tanks (take the case of 10 m square tanks)</a:t>
            </a:r>
          </a:p>
          <a:p>
            <a:r>
              <a:rPr lang="en-US" dirty="0" smtClean="0"/>
              <a:t>Wide </a:t>
            </a:r>
            <a:r>
              <a:rPr lang="en-US" dirty="0"/>
              <a:t>range of water contaminants (expand to fluoride, arsenic, wastewater, reuse)</a:t>
            </a:r>
          </a:p>
          <a:p>
            <a:r>
              <a:rPr lang="en-US" dirty="0" smtClean="0"/>
              <a:t>Biggest </a:t>
            </a:r>
            <a:r>
              <a:rPr lang="en-US" dirty="0"/>
              <a:t>challenge of all – create enough momentum so that new technologies are adopted and sustained</a:t>
            </a:r>
          </a:p>
          <a:p>
            <a:endParaRPr lang="en-US" dirty="0"/>
          </a:p>
        </p:txBody>
      </p:sp>
    </p:spTree>
    <p:extLst>
      <p:ext uri="{BB962C8B-B14F-4D97-AF65-F5344CB8AC3E}">
        <p14:creationId xmlns:p14="http://schemas.microsoft.com/office/powerpoint/2010/main" val="323235269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5"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AguaClara installed capacity is increasing steadily (and slowly)</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477000" y="1676400"/>
            <a:ext cx="457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34200" y="1508732"/>
            <a:ext cx="1600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20220994">
            <a:off x="4141137" y="2843727"/>
            <a:ext cx="2249603" cy="1386384"/>
          </a:xfrm>
          <a:prstGeom prst="rect">
            <a:avLst/>
          </a:prstGeom>
        </p:spPr>
      </p:pic>
      <p:pic>
        <p:nvPicPr>
          <p:cNvPr id="24" name="Picture 2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spTree>
    <p:extLst>
      <p:ext uri="{BB962C8B-B14F-4D97-AF65-F5344CB8AC3E}">
        <p14:creationId xmlns:p14="http://schemas.microsoft.com/office/powerpoint/2010/main" val="174688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Time for </a:t>
            </a:r>
            <a:r>
              <a:rPr lang="en-US" dirty="0"/>
              <a:t>a</a:t>
            </a:r>
            <a:r>
              <a:rPr lang="en-US" dirty="0" smtClean="0"/>
              <a:t>cceleration</a:t>
            </a:r>
            <a:endParaRPr lang="en-US" dirty="0"/>
          </a:p>
        </p:txBody>
      </p:sp>
      <p:sp>
        <p:nvSpPr>
          <p:cNvPr id="3" name="Content Placeholder 2"/>
          <p:cNvSpPr>
            <a:spLocks noGrp="1"/>
          </p:cNvSpPr>
          <p:nvPr>
            <p:ph idx="1"/>
          </p:nvPr>
        </p:nvSpPr>
        <p:spPr/>
        <p:txBody>
          <a:bodyPr/>
          <a:lstStyle/>
          <a:p>
            <a:pPr marL="342900" lvl="1" indent="-342900"/>
            <a:r>
              <a:rPr lang="en-US" dirty="0" smtClean="0"/>
              <a:t>We </a:t>
            </a:r>
            <a:r>
              <a:rPr lang="en-US" dirty="0"/>
              <a:t>need 800,000 L/s per year of new installed capacity</a:t>
            </a:r>
          </a:p>
          <a:p>
            <a:pPr marL="342900" lvl="1" indent="-342900"/>
            <a:r>
              <a:rPr lang="en-US" dirty="0" smtClean="0"/>
              <a:t>AguaClara </a:t>
            </a:r>
            <a:r>
              <a:rPr lang="en-US" dirty="0"/>
              <a:t>= 20 L/s per year – need to increase rate by a factor of </a:t>
            </a:r>
            <a:r>
              <a:rPr lang="en-US" dirty="0" smtClean="0"/>
              <a:t>40,000</a:t>
            </a:r>
          </a:p>
          <a:p>
            <a:pPr marL="342900" lvl="1" indent="-342900"/>
            <a:r>
              <a:rPr lang="en-US" dirty="0" smtClean="0"/>
              <a:t>Disruptive technologies must be at least twice as good as traditional technologies (marketing is critical too!)</a:t>
            </a:r>
          </a:p>
          <a:p>
            <a:pPr marL="742950" lvl="2" indent="-342900"/>
            <a:r>
              <a:rPr lang="en-US" dirty="0" smtClean="0"/>
              <a:t>Our ongoing research to improve water treatment technologies is critical to increase the rate</a:t>
            </a:r>
          </a:p>
          <a:p>
            <a:pPr marL="742950" lvl="2" indent="-342900"/>
            <a:r>
              <a:rPr lang="en-US" dirty="0" smtClean="0"/>
              <a:t>Open source engineering is also a disruptive new approach to spreading technologies</a:t>
            </a:r>
            <a:endParaRPr lang="en-US" dirty="0"/>
          </a:p>
          <a:p>
            <a:endParaRPr lang="en-US" dirty="0"/>
          </a:p>
        </p:txBody>
      </p:sp>
    </p:spTree>
    <p:extLst>
      <p:ext uri="{BB962C8B-B14F-4D97-AF65-F5344CB8AC3E}">
        <p14:creationId xmlns:p14="http://schemas.microsoft.com/office/powerpoint/2010/main" val="53215983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smtClean="0"/>
              <a:t>The transition is underway with a significant increase in rate!</a:t>
            </a:r>
            <a:endParaRPr lang="en-US" dirty="0"/>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ndara"/>
              <a:ea typeface="+mn-ea"/>
              <a:cs typeface="+mn-cs"/>
            </a:endParaRPr>
          </a:p>
        </p:txBody>
      </p:sp>
      <p:pic>
        <p:nvPicPr>
          <p:cNvPr id="24" name="Picture 2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grpSp>
        <p:nvGrpSpPr>
          <p:cNvPr id="35" name="Group 34"/>
          <p:cNvGrpSpPr/>
          <p:nvPr/>
        </p:nvGrpSpPr>
        <p:grpSpPr>
          <a:xfrm>
            <a:off x="6669819" y="1696266"/>
            <a:ext cx="2507026" cy="2467025"/>
            <a:chOff x="6669819" y="1696266"/>
            <a:chExt cx="2507026" cy="2467025"/>
          </a:xfrm>
        </p:grpSpPr>
        <p:sp>
          <p:nvSpPr>
            <p:cNvPr id="5" name="TextBox 4"/>
            <p:cNvSpPr txBox="1"/>
            <p:nvPr/>
          </p:nvSpPr>
          <p:spPr>
            <a:xfrm>
              <a:off x="7086600" y="3793959"/>
              <a:ext cx="11333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Las Vegas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16" name="TextBox 15"/>
            <p:cNvSpPr txBox="1"/>
            <p:nvPr/>
          </p:nvSpPr>
          <p:spPr>
            <a:xfrm>
              <a:off x="7240687" y="3558843"/>
              <a:ext cx="144623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La Concordia</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0" name="TextBox 19"/>
            <p:cNvSpPr txBox="1"/>
            <p:nvPr/>
          </p:nvSpPr>
          <p:spPr>
            <a:xfrm>
              <a:off x="7371332" y="3248688"/>
              <a:ext cx="118494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Zamorano</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1" name="TextBox 20"/>
            <p:cNvSpPr txBox="1"/>
            <p:nvPr/>
          </p:nvSpPr>
          <p:spPr>
            <a:xfrm>
              <a:off x="7436596" y="2681634"/>
              <a:ext cx="136630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San Rafael del Norte</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3" name="TextBox 22"/>
            <p:cNvSpPr txBox="1"/>
            <p:nvPr/>
          </p:nvSpPr>
          <p:spPr>
            <a:xfrm>
              <a:off x="7810536" y="2199076"/>
              <a:ext cx="136630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Candara"/>
                  <a:ea typeface="+mn-ea"/>
                  <a:cs typeface="+mn-cs"/>
                </a:rPr>
                <a:t>Gracias</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5" name="TextBox 24"/>
            <p:cNvSpPr txBox="1"/>
            <p:nvPr/>
          </p:nvSpPr>
          <p:spPr>
            <a:xfrm>
              <a:off x="8003763" y="1696266"/>
              <a:ext cx="91163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srgbClr val="000000"/>
                  </a:solidFill>
                  <a:effectLst/>
                  <a:uLnTx/>
                  <a:uFillTx/>
                  <a:latin typeface="Candara"/>
                  <a:ea typeface="+mn-ea"/>
                  <a:cs typeface="+mn-cs"/>
                </a:rPr>
                <a:t>Ocotal</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cxnSp>
          <p:nvCxnSpPr>
            <p:cNvPr id="7" name="Straight Arrow Connector 6"/>
            <p:cNvCxnSpPr>
              <a:stCxn id="5" idx="1"/>
            </p:cNvCxnSpPr>
            <p:nvPr/>
          </p:nvCxnSpPr>
          <p:spPr>
            <a:xfrm flipH="1" flipV="1">
              <a:off x="6669819" y="3743509"/>
              <a:ext cx="416781" cy="2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1"/>
            </p:cNvCxnSpPr>
            <p:nvPr/>
          </p:nvCxnSpPr>
          <p:spPr>
            <a:xfrm flipH="1" flipV="1">
              <a:off x="7086600" y="3674031"/>
              <a:ext cx="154087" cy="6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112333" y="3441034"/>
              <a:ext cx="355321" cy="1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1"/>
            </p:cNvCxnSpPr>
            <p:nvPr/>
          </p:nvCxnSpPr>
          <p:spPr>
            <a:xfrm flipH="1">
              <a:off x="7342135" y="3004800"/>
              <a:ext cx="94461" cy="30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1"/>
            </p:cNvCxnSpPr>
            <p:nvPr/>
          </p:nvCxnSpPr>
          <p:spPr>
            <a:xfrm flipH="1" flipV="1">
              <a:off x="7561300" y="2380821"/>
              <a:ext cx="249236" cy="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1"/>
            </p:cNvCxnSpPr>
            <p:nvPr/>
          </p:nvCxnSpPr>
          <p:spPr>
            <a:xfrm flipH="1">
              <a:off x="7839184" y="1880932"/>
              <a:ext cx="164579" cy="3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694664" y="1607128"/>
            <a:ext cx="457200" cy="4208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Rectangle 18"/>
          <p:cNvSpPr/>
          <p:nvPr/>
        </p:nvSpPr>
        <p:spPr>
          <a:xfrm>
            <a:off x="7151864" y="1526050"/>
            <a:ext cx="1600200" cy="4289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736836" y="96605"/>
            <a:ext cx="1832530" cy="4170595"/>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46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68761" cy="1143000"/>
          </a:xfrm>
        </p:spPr>
        <p:txBody>
          <a:bodyPr/>
          <a:lstStyle/>
          <a:p>
            <a:r>
              <a:rPr lang="en-US" dirty="0" smtClean="0"/>
              <a:t>New Opportunities</a:t>
            </a:r>
            <a:endParaRPr lang="en-US" dirty="0"/>
          </a:p>
        </p:txBody>
      </p:sp>
      <p:sp>
        <p:nvSpPr>
          <p:cNvPr id="3" name="Content Placeholder 2"/>
          <p:cNvSpPr>
            <a:spLocks noGrp="1"/>
          </p:cNvSpPr>
          <p:nvPr>
            <p:ph idx="1"/>
          </p:nvPr>
        </p:nvSpPr>
        <p:spPr>
          <a:xfrm>
            <a:off x="457200" y="1600200"/>
            <a:ext cx="4513006" cy="4525963"/>
          </a:xfrm>
        </p:spPr>
        <p:txBody>
          <a:bodyPr/>
          <a:lstStyle/>
          <a:p>
            <a:r>
              <a:rPr lang="en-US" dirty="0" smtClean="0"/>
              <a:t>Million village challenge</a:t>
            </a:r>
          </a:p>
          <a:p>
            <a:r>
              <a:rPr lang="en-US" dirty="0" smtClean="0"/>
              <a:t>Possibly adapted to remove arsenic and fluoride</a:t>
            </a:r>
          </a:p>
          <a:p>
            <a:r>
              <a:rPr lang="en-US" dirty="0" smtClean="0"/>
              <a:t>Demonstrate new technologies at far lower cost ($10k rather than $100+k)</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132" y="1532466"/>
            <a:ext cx="3501514" cy="524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9950319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120 L/s AguaClara plant (draft design for Gracias, Honduras)</a:t>
            </a:r>
            <a:endParaRPr lang="en-US" dirty="0"/>
          </a:p>
        </p:txBody>
      </p:sp>
      <p:grpSp>
        <p:nvGrpSpPr>
          <p:cNvPr id="3" name="Group 2"/>
          <p:cNvGrpSpPr/>
          <p:nvPr/>
        </p:nvGrpSpPr>
        <p:grpSpPr>
          <a:xfrm>
            <a:off x="0" y="1489587"/>
            <a:ext cx="9144000" cy="5368413"/>
            <a:chOff x="0" y="1489587"/>
            <a:chExt cx="9144000" cy="5368413"/>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476"/>
            <a:stretch/>
          </p:blipFill>
          <p:spPr bwMode="auto">
            <a:xfrm>
              <a:off x="0" y="1489587"/>
              <a:ext cx="9143999" cy="4763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253316"/>
              <a:ext cx="9144000" cy="604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76020" y="6294048"/>
              <a:ext cx="5213446" cy="523220"/>
            </a:xfrm>
            <a:prstGeom prst="rect">
              <a:avLst/>
            </a:prstGeom>
            <a:noFill/>
          </p:spPr>
          <p:txBody>
            <a:bodyPr wrap="square" rtlCol="0">
              <a:spAutoFit/>
            </a:bodyPr>
            <a:lstStyle/>
            <a:p>
              <a:r>
                <a:rPr lang="en-US" dirty="0" smtClean="0">
                  <a:solidFill>
                    <a:schemeClr val="bg1"/>
                  </a:solidFill>
                </a:rPr>
                <a:t>Meghan </a:t>
              </a:r>
              <a:r>
                <a:rPr lang="en-US" dirty="0" err="1" smtClean="0">
                  <a:solidFill>
                    <a:schemeClr val="bg1"/>
                  </a:solidFill>
                </a:rPr>
                <a:t>Furton</a:t>
              </a:r>
              <a:r>
                <a:rPr lang="en-US" dirty="0">
                  <a:solidFill>
                    <a:schemeClr val="bg1"/>
                  </a:solidFill>
                </a:rPr>
                <a:t> </a:t>
              </a:r>
              <a:r>
                <a:rPr lang="en-US" dirty="0" smtClean="0">
                  <a:solidFill>
                    <a:schemeClr val="bg1"/>
                  </a:solidFill>
                </a:rPr>
                <a:t> </a:t>
              </a:r>
              <a:r>
                <a:rPr lang="en-US" dirty="0" err="1" smtClean="0">
                  <a:solidFill>
                    <a:schemeClr val="bg1"/>
                  </a:solidFill>
                </a:rPr>
                <a:t>M.Eng</a:t>
              </a:r>
              <a:r>
                <a:rPr lang="en-US" dirty="0" smtClean="0">
                  <a:solidFill>
                    <a:schemeClr val="bg1"/>
                  </a:solidFill>
                </a:rPr>
                <a:t>. 2017</a:t>
              </a:r>
              <a:endParaRPr lang="en-US" dirty="0">
                <a:solidFill>
                  <a:schemeClr val="bg1"/>
                </a:solidFill>
              </a:endParaRPr>
            </a:p>
          </p:txBody>
        </p:sp>
      </p:grpSp>
    </p:spTree>
    <p:extLst>
      <p:ext uri="{BB962C8B-B14F-4D97-AF65-F5344CB8AC3E}">
        <p14:creationId xmlns:p14="http://schemas.microsoft.com/office/powerpoint/2010/main" val="1818022842"/>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Gracias on April 12, 2019</a:t>
            </a:r>
            <a:endParaRPr lang="en-US" dirty="0"/>
          </a:p>
        </p:txBody>
      </p:sp>
      <p:pic>
        <p:nvPicPr>
          <p:cNvPr id="3074" name="Picture 2" descr="https://lh3.googleusercontent.com/l8HOvGI_Q7SgStwu659r-2JFcOdbIK7YwVrfR2bbhIxFCEqHUejKLdNLJ24Ik_O92oWHYBml0CQ-xMtQdRHKS30ullnD4ZBFG9c_PUl_irNmu89vgOQqFnOXBwOe_NpAkh_wGuO5juOyXeLdAoZgKdGEbRAVYjflUkhjjFTDJ1_3Yr1tmWYvRlCOrQYWWl-9F6xcbDO_SC_3JRtwjgHWRBQFL4nKVrt9_Sw5YQxUpMyfHtE8tioqhId0Do7xsbZnHrsGc6E8HJZlvsQefXS5ZrMYWr5GAD4_Wg88M51Izkym6DccxE_cmMtHVpcPKuT-dJJf7MN6VHouwZbvGIPB7dXsqP5yoSJgQTIwcAh-HX_DgdOOknH2K37Dkv7RJ3Xl0ebnVfkVMRG8_lORd-6iJlt10jaDuKfOFyyELKdBfldZM8g7tcj1GyBY_j591IZYCfINMDE3R8nwj_MT9WlRB5jIdWRaZQrKFBpkCWwbjpiyI6o5W970UsSLZF6kwpq7aaMnkX0XuldZXtfPnIUfmo_USdq9SWjwJG4LOLwpGMjGM4Yx-sCitncGQL-ZpSOJmJ8n6BJr_LioiCLBoEKjnszdysZU9euHLh-gs304z6GgGdnONccU1SWVGxb_hz4y9sYfG2auYQr6lqotidITJv9vNXcBpMaF=w1280-h720-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73822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3551291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rot="16200000">
            <a:off x="1143001" y="-1143000"/>
            <a:ext cx="6858000" cy="9144000"/>
          </a:xfrm>
          <a:prstGeom prst="rect">
            <a:avLst/>
          </a:prstGeom>
        </p:spPr>
      </p:pic>
    </p:spTree>
    <p:extLst>
      <p:ext uri="{BB962C8B-B14F-4D97-AF65-F5344CB8AC3E}">
        <p14:creationId xmlns:p14="http://schemas.microsoft.com/office/powerpoint/2010/main" val="174817737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WhatsApp Video 2019-11-17 at 8.22.0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315075" y="857085"/>
            <a:ext cx="2828925" cy="5143665"/>
          </a:xfrm>
        </p:spPr>
      </p:pic>
      <p:pic>
        <p:nvPicPr>
          <p:cNvPr id="5"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003916" y="2157412"/>
            <a:ext cx="2164868" cy="2886491"/>
          </a:xfrm>
          <a:prstGeom prst="rect">
            <a:avLst/>
          </a:prstGeom>
          <a:noFill/>
          <a:ln w="9525">
            <a:noFill/>
            <a:miter lim="800000"/>
            <a:headEnd/>
            <a:tailEnd/>
          </a:ln>
          <a:effectLst/>
        </p:spPr>
      </p:pic>
      <p:pic>
        <p:nvPicPr>
          <p:cNvPr id="6" name="Picture 5"/>
          <p:cNvPicPr>
            <a:picLocks noChangeAspect="1"/>
          </p:cNvPicPr>
          <p:nvPr/>
        </p:nvPicPr>
        <p:blipFill>
          <a:blip r:embed="rId7"/>
          <a:stretch>
            <a:fillRect/>
          </a:stretch>
        </p:blipFill>
        <p:spPr>
          <a:xfrm>
            <a:off x="0" y="857250"/>
            <a:ext cx="3857625" cy="5143500"/>
          </a:xfrm>
          <a:prstGeom prst="rect">
            <a:avLst/>
          </a:prstGeom>
        </p:spPr>
      </p:pic>
    </p:spTree>
    <p:extLst>
      <p:ext uri="{BB962C8B-B14F-4D97-AF65-F5344CB8AC3E}">
        <p14:creationId xmlns:p14="http://schemas.microsoft.com/office/powerpoint/2010/main" val="85468723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smtClean="0"/>
              <a:t>2015 to 2030</a:t>
            </a:r>
            <a:endParaRPr lang="en-US" sz="4000" dirty="0"/>
          </a:p>
        </p:txBody>
      </p:sp>
    </p:spTree>
    <p:extLst>
      <p:ext uri="{BB962C8B-B14F-4D97-AF65-F5344CB8AC3E}">
        <p14:creationId xmlns:p14="http://schemas.microsoft.com/office/powerpoint/2010/main" val="106009888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8169073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64702" y="28769"/>
            <a:ext cx="5141167" cy="6854889"/>
          </a:xfrm>
          <a:prstGeom prst="rect">
            <a:avLst/>
          </a:prstGeom>
        </p:spPr>
      </p:pic>
    </p:spTree>
    <p:extLst>
      <p:ext uri="{BB962C8B-B14F-4D97-AF65-F5344CB8AC3E}">
        <p14:creationId xmlns:p14="http://schemas.microsoft.com/office/powerpoint/2010/main" val="214115017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Honduras</a:t>
            </a:r>
            <a:endParaRPr lang="en-US" dirty="0"/>
          </a:p>
        </p:txBody>
      </p:sp>
      <p:sp>
        <p:nvSpPr>
          <p:cNvPr id="3" name="Content Placeholder 2"/>
          <p:cNvSpPr>
            <a:spLocks noGrp="1"/>
          </p:cNvSpPr>
          <p:nvPr>
            <p:ph idx="1"/>
          </p:nvPr>
        </p:nvSpPr>
        <p:spPr/>
        <p:txBody>
          <a:bodyPr/>
          <a:lstStyle/>
          <a:p>
            <a:r>
              <a:rPr lang="en-US" dirty="0" smtClean="0"/>
              <a:t>Clear water with high concentration of dissolved organics</a:t>
            </a:r>
          </a:p>
          <a:p>
            <a:r>
              <a:rPr lang="en-US" dirty="0" smtClean="0"/>
              <a:t>High coagulant dose required</a:t>
            </a:r>
          </a:p>
          <a:p>
            <a:r>
              <a:rPr lang="en-US" dirty="0" smtClean="0"/>
              <a:t>Polymer required to make larger flocs</a:t>
            </a:r>
          </a:p>
          <a:p>
            <a:r>
              <a:rPr lang="en-US" dirty="0" smtClean="0"/>
              <a:t>2 </a:t>
            </a:r>
            <a:r>
              <a:rPr lang="en-US" dirty="0" err="1" smtClean="0"/>
              <a:t>hr</a:t>
            </a:r>
            <a:r>
              <a:rPr lang="en-US" dirty="0" smtClean="0"/>
              <a:t> runtimes on </a:t>
            </a:r>
            <a:r>
              <a:rPr lang="en-US" dirty="0" err="1" smtClean="0"/>
              <a:t>StaRS</a:t>
            </a:r>
            <a:r>
              <a:rPr lang="en-US" dirty="0" smtClean="0"/>
              <a:t> filters at Gracias</a:t>
            </a:r>
          </a:p>
          <a:p>
            <a:r>
              <a:rPr lang="en-US" dirty="0" smtClean="0"/>
              <a:t>Diagnose the problem</a:t>
            </a:r>
            <a:endParaRPr lang="en-US" dirty="0"/>
          </a:p>
        </p:txBody>
      </p:sp>
    </p:spTree>
    <p:extLst>
      <p:ext uri="{BB962C8B-B14F-4D97-AF65-F5344CB8AC3E}">
        <p14:creationId xmlns:p14="http://schemas.microsoft.com/office/powerpoint/2010/main" val="150440886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5763" y="607219"/>
            <a:ext cx="9915525" cy="5643563"/>
          </a:xfrm>
          <a:prstGeom prst="rect">
            <a:avLst/>
          </a:prstGeom>
        </p:spPr>
      </p:pic>
      <p:sp>
        <p:nvSpPr>
          <p:cNvPr id="5" name="Oval Callout 4"/>
          <p:cNvSpPr/>
          <p:nvPr/>
        </p:nvSpPr>
        <p:spPr>
          <a:xfrm>
            <a:off x="3771900" y="925830"/>
            <a:ext cx="5189220" cy="2063834"/>
          </a:xfrm>
          <a:prstGeom prst="wedgeEllipseCallout">
            <a:avLst>
              <a:gd name="adj1" fmla="val -95706"/>
              <a:gd name="adj2" fmla="val 681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Gracias: Inaugurated! First plant to use an anionic polymer in addition to </a:t>
            </a:r>
            <a:r>
              <a:rPr lang="en-US" sz="1800" dirty="0" err="1">
                <a:ln>
                  <a:solidFill>
                    <a:schemeClr val="tx1"/>
                  </a:solidFill>
                </a:ln>
                <a:solidFill>
                  <a:schemeClr val="tx1"/>
                </a:solidFill>
              </a:rPr>
              <a:t>PACl</a:t>
            </a:r>
            <a:r>
              <a:rPr lang="en-US" sz="1800" dirty="0">
                <a:ln>
                  <a:solidFill>
                    <a:schemeClr val="tx1"/>
                  </a:solidFill>
                </a:ln>
                <a:solidFill>
                  <a:schemeClr val="tx1"/>
                </a:solidFill>
              </a:rPr>
              <a:t> to treat water with high concentration of dissolved organics</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310643054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63033"/>
              <a:gd name="adj2" fmla="val -75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Esparta: has made the first step with the Spanish Cooperation for financing. The assistant mayor attend the Gracias inauguration</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284408093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81039"/>
              <a:gd name="adj2" fmla="val 194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Villanueva Cortes: requested </a:t>
            </a:r>
            <a:r>
              <a:rPr lang="en-US" sz="1800" dirty="0">
                <a:ln>
                  <a:solidFill>
                    <a:schemeClr val="tx1"/>
                  </a:solidFill>
                </a:ln>
                <a:solidFill>
                  <a:schemeClr val="tx1"/>
                </a:solidFill>
              </a:rPr>
              <a:t>a presentation about AguaClara, visited the Gracias plant, are exploring contracting for a design of a 200 L/s plant</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410512419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8286"/>
              <a:gd name="adj2" fmla="val 395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Santa Cruz de </a:t>
            </a:r>
            <a:r>
              <a:rPr lang="en-US" sz="1800" dirty="0" err="1">
                <a:ln>
                  <a:solidFill>
                    <a:schemeClr val="tx1"/>
                  </a:solidFill>
                </a:ln>
                <a:solidFill>
                  <a:schemeClr val="tx1"/>
                </a:solidFill>
              </a:rPr>
              <a:t>Yojoa</a:t>
            </a:r>
            <a:r>
              <a:rPr lang="en-US" sz="1800" dirty="0">
                <a:ln>
                  <a:solidFill>
                    <a:schemeClr val="tx1"/>
                  </a:solidFill>
                </a:ln>
                <a:solidFill>
                  <a:schemeClr val="tx1"/>
                </a:solidFill>
              </a:rPr>
              <a:t>: are formulating a plan to request funding from the Spanish Cooperation for a 200 L/s water treatment plant.</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24044943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0742"/>
              <a:gd name="adj2" fmla="val 545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 Libertad: </a:t>
            </a:r>
            <a:r>
              <a:rPr lang="en-US" sz="1800" dirty="0">
                <a:ln>
                  <a:solidFill>
                    <a:schemeClr val="tx1"/>
                  </a:solidFill>
                </a:ln>
                <a:solidFill>
                  <a:schemeClr val="tx1"/>
                </a:solidFill>
              </a:rPr>
              <a:t>requested an update on the AguaClara designs that were created </a:t>
            </a:r>
            <a:r>
              <a:rPr lang="en-US" sz="1800" dirty="0">
                <a:ln>
                  <a:solidFill>
                    <a:schemeClr val="tx1"/>
                  </a:solidFill>
                </a:ln>
                <a:solidFill>
                  <a:schemeClr val="tx1"/>
                </a:solidFill>
              </a:rPr>
              <a:t>by May Sharif in 2013.</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1286010719"/>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85995"/>
              <a:gd name="adj2" fmla="val 864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Esperanza and </a:t>
            </a:r>
            <a:r>
              <a:rPr lang="en-US" sz="1800" dirty="0">
                <a:ln>
                  <a:solidFill>
                    <a:schemeClr val="tx1"/>
                  </a:solidFill>
                </a:ln>
                <a:solidFill>
                  <a:schemeClr val="tx1"/>
                </a:solidFill>
              </a:rPr>
              <a:t>Intibucá: mayors selected </a:t>
            </a:r>
            <a:r>
              <a:rPr lang="en-US" sz="1800" dirty="0">
                <a:ln>
                  <a:solidFill>
                    <a:schemeClr val="tx1"/>
                  </a:solidFill>
                </a:ln>
                <a:solidFill>
                  <a:schemeClr val="tx1"/>
                </a:solidFill>
              </a:rPr>
              <a:t>AguaClara for one </a:t>
            </a:r>
            <a:r>
              <a:rPr lang="en-US" sz="1800" dirty="0">
                <a:ln>
                  <a:solidFill>
                    <a:schemeClr val="tx1"/>
                  </a:solidFill>
                </a:ln>
                <a:solidFill>
                  <a:schemeClr val="tx1"/>
                </a:solidFill>
              </a:rPr>
              <a:t>water </a:t>
            </a:r>
            <a:r>
              <a:rPr lang="en-US" sz="1800" dirty="0">
                <a:ln>
                  <a:solidFill>
                    <a:schemeClr val="tx1"/>
                  </a:solidFill>
                </a:ln>
                <a:solidFill>
                  <a:schemeClr val="tx1"/>
                </a:solidFill>
              </a:rPr>
              <a:t>sources. </a:t>
            </a:r>
            <a:r>
              <a:rPr lang="en-US" sz="1800" dirty="0">
                <a:ln>
                  <a:solidFill>
                    <a:schemeClr val="tx1"/>
                  </a:solidFill>
                </a:ln>
                <a:solidFill>
                  <a:schemeClr val="tx1"/>
                </a:solidFill>
              </a:rPr>
              <a:t>Project is on hold due to lack of right of way for a critical section of the transmission line </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3582001577"/>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3110"/>
              <a:gd name="adj2" fmla="val 835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 Paz: requested an AguaClara design, then changed their mind and selected a CEPIS design </a:t>
            </a:r>
            <a:r>
              <a:rPr lang="en-US" sz="1800" dirty="0">
                <a:ln>
                  <a:solidFill>
                    <a:schemeClr val="tx1"/>
                  </a:solidFill>
                </a:ln>
                <a:solidFill>
                  <a:schemeClr val="tx1"/>
                </a:solidFill>
              </a:rPr>
              <a:t>that uses direct </a:t>
            </a:r>
            <a:r>
              <a:rPr lang="en-US" sz="1800" dirty="0">
                <a:ln>
                  <a:solidFill>
                    <a:schemeClr val="tx1"/>
                  </a:solidFill>
                </a:ln>
                <a:solidFill>
                  <a:schemeClr val="tx1"/>
                </a:solidFill>
              </a:rPr>
              <a:t>filtration (no flocculation or </a:t>
            </a:r>
            <a:r>
              <a:rPr lang="en-US" sz="1800" dirty="0">
                <a:ln>
                  <a:solidFill>
                    <a:schemeClr val="tx1"/>
                  </a:solidFill>
                </a:ln>
                <a:solidFill>
                  <a:schemeClr val="tx1"/>
                </a:solidFill>
              </a:rPr>
              <a:t>sedimentation) instead</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394063614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a:t>
            </a:r>
            <a:r>
              <a:rPr lang="en-US" sz="4400" dirty="0" smtClean="0"/>
              <a:t>use </a:t>
            </a:r>
            <a:r>
              <a:rPr lang="en-US" sz="4400" dirty="0"/>
              <a:t>a source of drinking water </a:t>
            </a:r>
            <a:r>
              <a:rPr lang="en-US" sz="4400" dirty="0" smtClean="0"/>
              <a:t>contaminated with feces</a:t>
            </a:r>
            <a:endParaRPr lang="en-US" sz="4400" dirty="0"/>
          </a:p>
          <a:p>
            <a:r>
              <a:rPr lang="en-US" sz="4400" dirty="0" smtClean="0"/>
              <a:t>More </a:t>
            </a:r>
            <a:r>
              <a:rPr lang="en-US" sz="4400" dirty="0"/>
              <a:t>than </a:t>
            </a:r>
            <a:r>
              <a:rPr lang="en-US" sz="4400" dirty="0" smtClean="0"/>
              <a:t>80% of </a:t>
            </a:r>
            <a:r>
              <a:rPr lang="en-US" sz="4400" dirty="0"/>
              <a:t>wastewater </a:t>
            </a:r>
            <a:r>
              <a:rPr lang="en-US" sz="4400" dirty="0" smtClean="0"/>
              <a:t>is </a:t>
            </a:r>
            <a:r>
              <a:rPr lang="en-US" sz="4400" dirty="0"/>
              <a:t>discharged </a:t>
            </a:r>
            <a:r>
              <a:rPr lang="en-US" sz="4400" dirty="0" smtClean="0"/>
              <a:t>without </a:t>
            </a:r>
            <a:r>
              <a:rPr lang="en-US" sz="4400" dirty="0"/>
              <a:t>any pollution </a:t>
            </a:r>
            <a:r>
              <a:rPr lang="en-US" sz="4400" dirty="0" smtClean="0"/>
              <a:t>removal</a:t>
            </a:r>
            <a:endParaRPr lang="en-US" sz="4400" dirty="0"/>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65400"/>
              <a:gd name="adj2" fmla="val 903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Las </a:t>
            </a:r>
            <a:r>
              <a:rPr lang="en-US" sz="1800" dirty="0" err="1">
                <a:ln>
                  <a:solidFill>
                    <a:schemeClr val="tx1"/>
                  </a:solidFill>
                </a:ln>
                <a:solidFill>
                  <a:schemeClr val="tx1"/>
                </a:solidFill>
              </a:rPr>
              <a:t>Moras</a:t>
            </a:r>
            <a:r>
              <a:rPr lang="en-US" sz="1800" dirty="0">
                <a:ln>
                  <a:solidFill>
                    <a:schemeClr val="tx1"/>
                  </a:solidFill>
                </a:ln>
                <a:solidFill>
                  <a:schemeClr val="tx1"/>
                </a:solidFill>
              </a:rPr>
              <a:t>: Their plant </a:t>
            </a:r>
            <a:r>
              <a:rPr lang="en-US" sz="1800" dirty="0" smtClean="0">
                <a:ln>
                  <a:solidFill>
                    <a:schemeClr val="tx1"/>
                  </a:solidFill>
                </a:ln>
                <a:solidFill>
                  <a:schemeClr val="tx1"/>
                </a:solidFill>
              </a:rPr>
              <a:t>came </a:t>
            </a:r>
            <a:r>
              <a:rPr lang="en-US" sz="1800" dirty="0">
                <a:ln>
                  <a:solidFill>
                    <a:schemeClr val="tx1"/>
                  </a:solidFill>
                </a:ln>
                <a:solidFill>
                  <a:schemeClr val="tx1"/>
                </a:solidFill>
              </a:rPr>
              <a:t>on line </a:t>
            </a:r>
            <a:r>
              <a:rPr lang="en-US" sz="1800" dirty="0" smtClean="0">
                <a:ln>
                  <a:solidFill>
                    <a:schemeClr val="tx1"/>
                  </a:solidFill>
                </a:ln>
                <a:solidFill>
                  <a:schemeClr val="tx1"/>
                </a:solidFill>
              </a:rPr>
              <a:t>a few weeks ago </a:t>
            </a:r>
            <a:r>
              <a:rPr lang="en-US" sz="1800" dirty="0">
                <a:ln>
                  <a:solidFill>
                    <a:schemeClr val="tx1"/>
                  </a:solidFill>
                </a:ln>
                <a:solidFill>
                  <a:schemeClr val="tx1"/>
                </a:solidFill>
              </a:rPr>
              <a:t>without filters. </a:t>
            </a:r>
            <a:r>
              <a:rPr lang="en-US" sz="1800" dirty="0">
                <a:ln>
                  <a:solidFill>
                    <a:schemeClr val="tx1"/>
                  </a:solidFill>
                </a:ln>
                <a:solidFill>
                  <a:schemeClr val="tx1"/>
                </a:solidFill>
              </a:rPr>
              <a:t>They hope to build filters while we are in Honduras in January</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196363873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November, 2019: A </a:t>
            </a:r>
            <a:r>
              <a:rPr lang="en-US" dirty="0" smtClean="0"/>
              <a:t>Rural Water </a:t>
            </a:r>
            <a:r>
              <a:rPr lang="en-US" dirty="0" smtClean="0"/>
              <a:t>Workshop In Honduras</a:t>
            </a:r>
            <a:endParaRPr lang="en-US" dirty="0"/>
          </a:p>
        </p:txBody>
      </p:sp>
      <p:sp>
        <p:nvSpPr>
          <p:cNvPr id="3" name="Content Placeholder 2"/>
          <p:cNvSpPr>
            <a:spLocks noGrp="1"/>
          </p:cNvSpPr>
          <p:nvPr>
            <p:ph idx="1"/>
          </p:nvPr>
        </p:nvSpPr>
        <p:spPr>
          <a:xfrm>
            <a:off x="457200" y="1600200"/>
            <a:ext cx="6148873" cy="4525963"/>
          </a:xfrm>
        </p:spPr>
        <p:txBody>
          <a:bodyPr/>
          <a:lstStyle/>
          <a:p>
            <a:pPr lvl="0"/>
            <a:r>
              <a:rPr lang="es-HN" sz="2800" dirty="0" smtClean="0"/>
              <a:t>APP </a:t>
            </a:r>
            <a:r>
              <a:rPr lang="es-HN" sz="2800" dirty="0" err="1" smtClean="0"/>
              <a:t>engineer</a:t>
            </a:r>
            <a:r>
              <a:rPr lang="es-HN" sz="2800" dirty="0" smtClean="0"/>
              <a:t>, Santiago </a:t>
            </a:r>
            <a:r>
              <a:rPr lang="es-HN" sz="2800" dirty="0" err="1" smtClean="0"/>
              <a:t>Garcia</a:t>
            </a:r>
            <a:r>
              <a:rPr lang="es-HN" sz="2800" dirty="0" smtClean="0"/>
              <a:t>, </a:t>
            </a:r>
            <a:r>
              <a:rPr lang="es-HN" sz="2800" dirty="0" err="1" smtClean="0"/>
              <a:t>presented</a:t>
            </a:r>
            <a:r>
              <a:rPr lang="es-HN" sz="2800" dirty="0" smtClean="0"/>
              <a:t> </a:t>
            </a:r>
            <a:r>
              <a:rPr lang="es-HN" sz="2800" dirty="0" err="1" smtClean="0"/>
              <a:t>the</a:t>
            </a:r>
            <a:r>
              <a:rPr lang="es-HN" sz="2800" dirty="0" smtClean="0"/>
              <a:t> AguaClara </a:t>
            </a:r>
            <a:r>
              <a:rPr lang="es-HN" sz="2800" dirty="0" err="1" smtClean="0"/>
              <a:t>technology</a:t>
            </a:r>
            <a:endParaRPr lang="es-HN" sz="2800" dirty="0" smtClean="0"/>
          </a:p>
          <a:p>
            <a:pPr lvl="0"/>
            <a:r>
              <a:rPr lang="es-HN" sz="2800" dirty="0" smtClean="0"/>
              <a:t>Workshop </a:t>
            </a:r>
            <a:r>
              <a:rPr lang="es-HN" sz="2800" dirty="0" err="1" smtClean="0"/>
              <a:t>participants</a:t>
            </a:r>
            <a:r>
              <a:rPr lang="es-HN" sz="2800" dirty="0" smtClean="0"/>
              <a:t> </a:t>
            </a:r>
            <a:r>
              <a:rPr lang="es-HN" sz="2800" dirty="0" err="1" smtClean="0"/>
              <a:t>went</a:t>
            </a:r>
            <a:r>
              <a:rPr lang="es-HN" sz="2800" dirty="0" smtClean="0"/>
              <a:t> to </a:t>
            </a:r>
            <a:r>
              <a:rPr lang="es-HN" sz="2800" dirty="0" err="1" smtClean="0"/>
              <a:t>visit</a:t>
            </a:r>
            <a:r>
              <a:rPr lang="es-HN" sz="2800" dirty="0" smtClean="0"/>
              <a:t> </a:t>
            </a:r>
            <a:r>
              <a:rPr lang="es-HN" sz="2800" dirty="0" err="1" smtClean="0"/>
              <a:t>the</a:t>
            </a:r>
            <a:r>
              <a:rPr lang="es-HN" sz="2800" dirty="0" smtClean="0"/>
              <a:t> AguaClara </a:t>
            </a:r>
            <a:r>
              <a:rPr lang="es-HN" sz="2800" dirty="0" err="1" smtClean="0"/>
              <a:t>plant</a:t>
            </a:r>
            <a:r>
              <a:rPr lang="es-HN" sz="2800" dirty="0" smtClean="0"/>
              <a:t> at </a:t>
            </a:r>
            <a:r>
              <a:rPr lang="es-HN" sz="2800" dirty="0"/>
              <a:t>Jesús de </a:t>
            </a:r>
            <a:r>
              <a:rPr lang="es-HN" sz="2800" dirty="0" err="1" smtClean="0"/>
              <a:t>Otoro</a:t>
            </a:r>
            <a:endParaRPr lang="es-HN" sz="2800" dirty="0" smtClean="0"/>
          </a:p>
          <a:p>
            <a:pPr lvl="0"/>
            <a:r>
              <a:rPr lang="es-HN" sz="2800" dirty="0" smtClean="0"/>
              <a:t>Pedro Ortiz, </a:t>
            </a:r>
            <a:r>
              <a:rPr lang="en-US" sz="2800" dirty="0" smtClean="0"/>
              <a:t>government water engineer, stated that the only group in Latin America that is investigating low cost water treatment is AguaClara: “la major </a:t>
            </a:r>
            <a:r>
              <a:rPr lang="en-US" sz="2800" dirty="0" err="1" smtClean="0"/>
              <a:t>en</a:t>
            </a:r>
            <a:r>
              <a:rPr lang="en-US" sz="2800" dirty="0" smtClean="0"/>
              <a:t> el </a:t>
            </a:r>
            <a:r>
              <a:rPr lang="en-US" sz="2800" dirty="0" err="1" smtClean="0"/>
              <a:t>mundo</a:t>
            </a:r>
            <a:r>
              <a:rPr lang="en-US" sz="2800" dirty="0" smtClean="0"/>
              <a:t>”</a:t>
            </a:r>
          </a:p>
          <a:p>
            <a:endParaRPr lang="en-US" sz="2800" dirty="0"/>
          </a:p>
        </p:txBody>
      </p:sp>
      <p:pic>
        <p:nvPicPr>
          <p:cNvPr id="2050" name="Picture 2" descr="Image result for jesus de otoro aguaclara pl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073" y="1432556"/>
            <a:ext cx="4069083" cy="542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8132"/>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in Central America</a:t>
            </a:r>
            <a:br>
              <a:rPr lang="en-US" dirty="0"/>
            </a:br>
            <a:r>
              <a:rPr lang="en-US" dirty="0" smtClean="0"/>
              <a:t>21 </a:t>
            </a:r>
            <a:r>
              <a:rPr lang="en-US" dirty="0"/>
              <a:t>towns – </a:t>
            </a:r>
            <a:r>
              <a:rPr lang="en-US" dirty="0" smtClean="0"/>
              <a:t>85,000 </a:t>
            </a:r>
            <a:r>
              <a:rPr lang="en-US" dirty="0"/>
              <a:t>people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981392"/>
            <a:ext cx="9144000" cy="4798739"/>
          </a:xfrm>
          <a:prstGeom prst="rect">
            <a:avLst/>
          </a:prstGeom>
        </p:spPr>
      </p:pic>
    </p:spTree>
    <p:extLst>
      <p:ext uri="{BB962C8B-B14F-4D97-AF65-F5344CB8AC3E}">
        <p14:creationId xmlns:p14="http://schemas.microsoft.com/office/powerpoint/2010/main" val="254686476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859499"/>
            <a:ext cx="10261997" cy="5184114"/>
          </a:xfrm>
          <a:prstGeom prst="rect">
            <a:avLst/>
          </a:prstGeom>
        </p:spPr>
      </p:pic>
      <p:sp>
        <p:nvSpPr>
          <p:cNvPr id="5" name="Oval Callout 4"/>
          <p:cNvSpPr/>
          <p:nvPr/>
        </p:nvSpPr>
        <p:spPr>
          <a:xfrm>
            <a:off x="3771900" y="925830"/>
            <a:ext cx="5189220" cy="2063834"/>
          </a:xfrm>
          <a:prstGeom prst="wedgeEllipseCallout">
            <a:avLst>
              <a:gd name="adj1" fmla="val -35665"/>
              <a:gd name="adj2" fmla="val 1076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Colombia</a:t>
            </a:r>
            <a:r>
              <a:rPr lang="en-US" sz="1800" dirty="0">
                <a:ln>
                  <a:solidFill>
                    <a:schemeClr val="tx1"/>
                  </a:solidFill>
                </a:ln>
                <a:solidFill>
                  <a:schemeClr val="tx1"/>
                </a:solidFill>
              </a:rPr>
              <a:t>: Cauca. </a:t>
            </a:r>
            <a:r>
              <a:rPr lang="en-US" sz="1800" dirty="0">
                <a:ln>
                  <a:solidFill>
                    <a:schemeClr val="tx1"/>
                  </a:solidFill>
                </a:ln>
                <a:solidFill>
                  <a:schemeClr val="tx1"/>
                </a:solidFill>
              </a:rPr>
              <a:t> Exploration of building 20 </a:t>
            </a:r>
            <a:r>
              <a:rPr lang="en-US" sz="1800" dirty="0">
                <a:ln>
                  <a:solidFill>
                    <a:schemeClr val="tx1"/>
                  </a:solidFill>
                </a:ln>
                <a:solidFill>
                  <a:schemeClr val="tx1"/>
                </a:solidFill>
              </a:rPr>
              <a:t>and 40 </a:t>
            </a:r>
            <a:r>
              <a:rPr lang="en-US" sz="1800" dirty="0">
                <a:ln>
                  <a:solidFill>
                    <a:schemeClr val="tx1"/>
                  </a:solidFill>
                </a:ln>
                <a:solidFill>
                  <a:schemeClr val="tx1"/>
                </a:solidFill>
              </a:rPr>
              <a:t>L/s plants for two town. Networking!!!!</a:t>
            </a:r>
            <a:endParaRPr lang="en-US" sz="1800" dirty="0">
              <a:ln>
                <a:solidFill>
                  <a:schemeClr val="tx1"/>
                </a:solidFill>
              </a:ln>
              <a:solidFill>
                <a:schemeClr val="tx1"/>
              </a:solidFill>
            </a:endParaRPr>
          </a:p>
        </p:txBody>
      </p:sp>
    </p:spTree>
    <p:extLst>
      <p:ext uri="{BB962C8B-B14F-4D97-AF65-F5344CB8AC3E}">
        <p14:creationId xmlns:p14="http://schemas.microsoft.com/office/powerpoint/2010/main" val="309326763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You conquered </a:t>
            </a:r>
            <a:r>
              <a:rPr lang="en-US" sz="4000" dirty="0" err="1" smtClean="0"/>
              <a:t>Colab</a:t>
            </a:r>
            <a:r>
              <a:rPr lang="en-US" sz="4000" dirty="0" smtClean="0"/>
              <a:t>, Python, </a:t>
            </a:r>
            <a:r>
              <a:rPr lang="en-US" sz="4000" dirty="0" smtClean="0"/>
              <a:t>and the AguaClara package</a:t>
            </a:r>
            <a:endParaRPr lang="en-US" sz="4000" dirty="0"/>
          </a:p>
        </p:txBody>
      </p:sp>
      <p:sp>
        <p:nvSpPr>
          <p:cNvPr id="3" name="Content Placeholder 2"/>
          <p:cNvSpPr>
            <a:spLocks noGrp="1"/>
          </p:cNvSpPr>
          <p:nvPr>
            <p:ph idx="1"/>
          </p:nvPr>
        </p:nvSpPr>
        <p:spPr>
          <a:xfrm>
            <a:off x="499533" y="1574800"/>
            <a:ext cx="8229600" cy="4525963"/>
          </a:xfrm>
        </p:spPr>
        <p:txBody>
          <a:bodyPr/>
          <a:lstStyle/>
          <a:p>
            <a:r>
              <a:rPr lang="en-US" dirty="0" smtClean="0"/>
              <a:t>Justin, Nina, and Jacqueline are amazing people and outstanding teachers</a:t>
            </a:r>
          </a:p>
          <a:p>
            <a:r>
              <a:rPr lang="en-US" dirty="0" smtClean="0"/>
              <a:t>You </a:t>
            </a:r>
            <a:r>
              <a:rPr lang="en-US" dirty="0" smtClean="0"/>
              <a:t>demonstrated your ability to learn with minimal guidance</a:t>
            </a:r>
            <a:endParaRPr lang="en-US" dirty="0"/>
          </a:p>
          <a:p>
            <a:r>
              <a:rPr lang="en-US" dirty="0" smtClean="0"/>
              <a:t>You are wonderful people! Thank you!</a:t>
            </a:r>
          </a:p>
          <a:p>
            <a:endParaRPr lang="en-US" dirty="0" smtClean="0"/>
          </a:p>
          <a:p>
            <a:r>
              <a:rPr lang="en-US" dirty="0" smtClean="0"/>
              <a:t>AguaClara Cornell needs you!</a:t>
            </a:r>
          </a:p>
          <a:p>
            <a:pPr lvl="1"/>
            <a:r>
              <a:rPr lang="en-US" dirty="0" smtClean="0"/>
              <a:t>So many mysteries to solve!</a:t>
            </a:r>
            <a:endParaRPr lang="en-US" dirty="0"/>
          </a:p>
        </p:txBody>
      </p:sp>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 Meaning to Graduate School and Professional Careers</a:t>
            </a:r>
            <a:endParaRPr lang="en-US" dirty="0"/>
          </a:p>
        </p:txBody>
      </p:sp>
      <p:sp>
        <p:nvSpPr>
          <p:cNvPr id="3" name="Content Placeholder 2"/>
          <p:cNvSpPr>
            <a:spLocks noGrp="1"/>
          </p:cNvSpPr>
          <p:nvPr>
            <p:ph idx="1"/>
          </p:nvPr>
        </p:nvSpPr>
        <p:spPr/>
        <p:txBody>
          <a:bodyPr/>
          <a:lstStyle/>
          <a:p>
            <a:r>
              <a:rPr lang="en-US" sz="2800" dirty="0" smtClean="0"/>
              <a:t>Four steps toward a better world</a:t>
            </a:r>
          </a:p>
          <a:p>
            <a:pPr marL="971550" lvl="1" indent="-514350">
              <a:buFont typeface="+mj-lt"/>
              <a:buAutoNum type="arabicPeriod"/>
            </a:pPr>
            <a:r>
              <a:rPr lang="en-US" sz="2400" dirty="0" smtClean="0"/>
              <a:t>Measure stuff (often sufficient for a Ph.D.)</a:t>
            </a:r>
          </a:p>
          <a:p>
            <a:pPr marL="971550" lvl="1" indent="-514350">
              <a:buFont typeface="+mj-lt"/>
              <a:buAutoNum type="arabicPeriod"/>
            </a:pPr>
            <a:r>
              <a:rPr lang="en-US" sz="2400" dirty="0" smtClean="0"/>
              <a:t>Create models of how our universe works (based on observations) (fundamental science)</a:t>
            </a:r>
          </a:p>
          <a:p>
            <a:pPr marL="971550" lvl="1" indent="-514350">
              <a:buFont typeface="+mj-lt"/>
              <a:buAutoNum type="arabicPeriod"/>
            </a:pPr>
            <a:r>
              <a:rPr lang="en-US" sz="2400" dirty="0" smtClean="0"/>
              <a:t>Invent new solutions based on good models of how our universe works (inventing!) </a:t>
            </a:r>
          </a:p>
          <a:p>
            <a:pPr marL="971550" lvl="1" indent="-514350">
              <a:buFont typeface="+mj-lt"/>
              <a:buAutoNum type="arabicPeriod"/>
            </a:pPr>
            <a:r>
              <a:rPr lang="en-US" sz="2400" dirty="0" smtClean="0"/>
              <a:t>Engage with the world to implement those solutions (engineering!)</a:t>
            </a:r>
          </a:p>
          <a:p>
            <a:r>
              <a:rPr lang="en-US" sz="2800" dirty="0" smtClean="0"/>
              <a:t>Our planet needs bold engineers and scientists who engage to create a better world</a:t>
            </a:r>
          </a:p>
          <a:p>
            <a:r>
              <a:rPr lang="en-US" sz="2800" dirty="0" smtClean="0"/>
              <a:t>Engaging with real world problems facilitates inventions</a:t>
            </a:r>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Happiness is safe water on tap</a:t>
            </a:r>
            <a:endParaRPr lang="en-US" dirty="0"/>
          </a:p>
        </p:txBody>
      </p:sp>
      <p:sp>
        <p:nvSpPr>
          <p:cNvPr id="3" name="Content Placeholder 2"/>
          <p:cNvSpPr>
            <a:spLocks noGrp="1"/>
          </p:cNvSpPr>
          <p:nvPr>
            <p:ph idx="1"/>
          </p:nvPr>
        </p:nvSpPr>
        <p:spPr/>
        <p:txBody>
          <a:bodyPr/>
          <a:lstStyle/>
          <a:p>
            <a:endParaRPr lang="en-US"/>
          </a:p>
        </p:txBody>
      </p:sp>
      <p:pic>
        <p:nvPicPr>
          <p:cNvPr id="14338" name="Picture 2" descr="https://lh3.googleusercontent.com/MRMRgBL6tyhTxdWEDrqQDPRM08wG7Z53PqGGZvBaizvEx_EOAcwBcAVzBs3_Zmq-MHEqBZEYlryITDXqfTmz0zcPSpSUDwaHeB8l8p0c4_X5Kxh8tSHdHPpzEM8KAyYct3KaXdCjTYvh-Qx1s6V5vAsbzHxQzREqowncFhSzkpapfw6sOBO8nfOkWqyt7ndVKFo3pV6leK32ebRgnbvqpq61Ah0_fLVpxv7ynFqYEuZ1obUCSVAsecpdKHIVB8BJ_dMFMky3Jbo-PP61u_81B8TwnjiqAV_y9x7wN43-Kv9hpJExraEwsHV2pnA3HuwdXLrroLkdaH3YWMFLfEpXRYX4A31T7JYGsSZP5ZtCdqRftoPmeD1uVyKfGuhov7mWuV05aeNEhlUpM9YPPvbtZRY6Ry09bfhT-uPb_ZbY8urk4vZxagBCg2u_0Wq0G761rrmuuocSpslRMELmSUjykGDQTMDaO2-rvE740hGeRWnvUFpjmu-htr_re946ybjwznN5kCqojOliOudKW-5PPWH9VCxqumYtcf2tr27S3KVCnPmr7hZPxBLm_AJjrY4juDu-51y6CSXmvAiVkpQc2KJFQqWceT3pe_-N0PgPjjzhfMYlxYCRsvBmjUm_3pl2Te1sBPc4Tczj-G72EncSN0v996tWhpQtIdmq-3bSfq48-D51-cb0-4yoE6LcGgfhunjKyv1TkO29LCSjyeSXq3ok=w642-h85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689" y="1981197"/>
            <a:ext cx="3012311" cy="401955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3.googleusercontent.com/Ky5vJQP-_NCf1BSqXY0qWg_4n-ejYMvsHsrHtTRGD_nQoxdbguDankcoTx3layjEI8qbUtrVn0JzGp6I_Z8C6ypIl2yWFmhuSeF57DaDtfm2VwEc60SxZziKW0LKsDL_tCE9My6fm-8js0S3KPZD-232l6pHsokBtbq4JXkLe3ZNDgPy-YqocTijHNR1QNc1KYdSUATg-L4pESn1f09Ar1lx5q31f7iYy1e33BHANUx8q66ebPglphqmr8Njj1nAVhR5cNU9iN1NKJ8d3PDCiCXjn2kDX71-Ool0ZjBr4T_h8JtmM-Q_hIUu27JYH_1SSXtY-LNLtC_FG5N5CsSBJxv0ETMJIdg-99cF0yuNBx6i9B8TVeWA2wPf5Hh5Tfu-atBYUlrhZ6tURmX26f4Z-nNsZWxb8hnRlF1Qs1AawWeVswTgjwNykMTeI0r0jXCxOTjHJkRsybEqJcW6GuBkSwyW7OIURaoHf2fx65DHXjQkBEE3KSEzb5q-R3zWuJgeko0wgU2Qw1OsLCmUciQlEPWwfDJl_hgrdfwfX_wXRr_17v4t0SJJL9hByyNqHwm91e4REaaxlGQNycXh8wtgyv6PfjSJLjoc7neBwDCuDDFgR_8iu3RCaTHbKUv4KcYS0dAdNQz0tZplALQ1qyWmU7Gu70PBEJkf5HLn-Um6EddMzebvWw_Harw9yJGTjhsjyH4WrkDh3mfLrZEDWLosEwq7=w642-h854-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981197"/>
            <a:ext cx="3845687" cy="513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2508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70" t="7209" r="15870"/>
          <a:stretch/>
        </p:blipFill>
        <p:spPr bwMode="auto">
          <a:xfrm>
            <a:off x="1" y="0"/>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60785" y="2793782"/>
            <a:ext cx="6463863" cy="1143000"/>
          </a:xfrm>
        </p:spPr>
        <p:txBody>
          <a:bodyPr/>
          <a:lstStyle/>
          <a:p>
            <a:r>
              <a:rPr lang="en-US" sz="9600"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82933" cy="1143000"/>
          </a:xfrm>
        </p:spPr>
        <p:txBody>
          <a:bodyPr/>
          <a:lstStyle/>
          <a:p>
            <a:r>
              <a:rPr lang="en-US" sz="4000" dirty="0" smtClean="0"/>
              <a:t>SDG 6.1: By 2030, </a:t>
            </a:r>
            <a:r>
              <a:rPr lang="en-US" sz="4000" b="1" u="sng" dirty="0" smtClean="0"/>
              <a:t>safe</a:t>
            </a:r>
            <a:r>
              <a:rPr lang="en-US" sz="4000" dirty="0" smtClean="0"/>
              <a:t> </a:t>
            </a:r>
            <a:r>
              <a:rPr lang="en-US" sz="4000" dirty="0"/>
              <a:t>and </a:t>
            </a:r>
            <a:r>
              <a:rPr lang="en-US" sz="4000" b="1" u="sng" dirty="0"/>
              <a:t>affordable</a:t>
            </a:r>
            <a:r>
              <a:rPr lang="en-US" sz="4000" dirty="0"/>
              <a:t> drinking water for </a:t>
            </a:r>
            <a:r>
              <a:rPr lang="en-US" sz="4000" dirty="0" smtClean="0"/>
              <a:t>all</a:t>
            </a:r>
            <a:endParaRPr lang="en-US" sz="4000" dirty="0"/>
          </a:p>
        </p:txBody>
      </p:sp>
      <p:sp>
        <p:nvSpPr>
          <p:cNvPr id="3" name="Content Placeholder 2"/>
          <p:cNvSpPr>
            <a:spLocks noGrp="1"/>
          </p:cNvSpPr>
          <p:nvPr>
            <p:ph idx="1"/>
          </p:nvPr>
        </p:nvSpPr>
        <p:spPr/>
        <p:txBody>
          <a:bodyPr/>
          <a:lstStyle/>
          <a:p>
            <a:r>
              <a:rPr lang="en-US" dirty="0"/>
              <a:t>Some three in ten people </a:t>
            </a:r>
            <a:r>
              <a:rPr lang="en-US" dirty="0" smtClean="0"/>
              <a:t>(2.3 billion) lack </a:t>
            </a:r>
            <a:r>
              <a:rPr lang="en-US" dirty="0"/>
              <a:t>access to safe and readily available water at </a:t>
            </a:r>
            <a:r>
              <a:rPr lang="en-US" dirty="0" smtClean="0"/>
              <a:t>home</a:t>
            </a:r>
          </a:p>
          <a:p>
            <a:r>
              <a:rPr lang="en-US" dirty="0" smtClean="0"/>
              <a:t>Additional 1.2 billion from population growth gives 3.5 billion need water by 2030</a:t>
            </a:r>
          </a:p>
          <a:p>
            <a:pPr lvl="1"/>
            <a:r>
              <a:rPr lang="en-US" dirty="0" smtClean="0"/>
              <a:t>267 million people per year! (1 Indonesia/year)</a:t>
            </a:r>
          </a:p>
          <a:p>
            <a:pPr lvl="1"/>
            <a:r>
              <a:rPr lang="en-US" dirty="0" smtClean="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7840133" y="101600"/>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a:t>
            </a:r>
            <a:r>
              <a:rPr lang="en-US" dirty="0" smtClean="0"/>
              <a:t>2030</a:t>
            </a:r>
            <a:endParaRPr lang="en-US" dirty="0"/>
          </a:p>
        </p:txBody>
      </p:sp>
      <p:sp>
        <p:nvSpPr>
          <p:cNvPr id="3" name="Content Placeholder 2"/>
          <p:cNvSpPr>
            <a:spLocks noGrp="1"/>
          </p:cNvSpPr>
          <p:nvPr>
            <p:ph idx="1"/>
          </p:nvPr>
        </p:nvSpPr>
        <p:spPr>
          <a:xfrm>
            <a:off x="457200" y="1600202"/>
            <a:ext cx="4631635" cy="4525963"/>
          </a:xfrm>
        </p:spPr>
        <p:txBody>
          <a:bodyPr/>
          <a:lstStyle/>
          <a:p>
            <a:r>
              <a:rPr lang="en-US" dirty="0" smtClean="0"/>
              <a:t>48 year lifetime</a:t>
            </a:r>
          </a:p>
          <a:p>
            <a:r>
              <a:rPr lang="en-US" dirty="0" smtClean="0"/>
              <a:t>12 years until 2030</a:t>
            </a:r>
          </a:p>
          <a:p>
            <a:r>
              <a:rPr lang="en-US" dirty="0" smtClean="0"/>
              <a:t>25% of existing plants need to be replaced</a:t>
            </a:r>
          </a:p>
          <a:p>
            <a:r>
              <a:rPr lang="en-US" dirty="0" smtClean="0"/>
              <a:t>Supposedly 5.6 billion have safe water on tap</a:t>
            </a:r>
          </a:p>
          <a:p>
            <a:r>
              <a:rPr lang="en-US" dirty="0" smtClean="0"/>
              <a:t>1.4 billion need upgraded systems by 2030</a:t>
            </a:r>
          </a:p>
          <a:p>
            <a:endParaRPr lang="en-US" dirty="0" smtClean="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1950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US Water Infrastructure</a:t>
            </a:r>
            <a:endParaRPr lang="en-US" dirty="0"/>
          </a:p>
        </p:txBody>
      </p:sp>
      <p:sp>
        <p:nvSpPr>
          <p:cNvPr id="8" name="Content Placeholder 7"/>
          <p:cNvSpPr>
            <a:spLocks noGrp="1"/>
          </p:cNvSpPr>
          <p:nvPr>
            <p:ph idx="1"/>
          </p:nvPr>
        </p:nvSpPr>
        <p:spPr/>
        <p:txBody>
          <a:bodyPr/>
          <a:lstStyle/>
          <a:p>
            <a:r>
              <a:rPr lang="en-US" dirty="0" smtClean="0">
                <a:hlinkClick r:id="rId2"/>
              </a:rPr>
              <a:t>ASCE Infrastructure Grade </a:t>
            </a:r>
            <a:r>
              <a:rPr lang="en-US" dirty="0" smtClean="0"/>
              <a:t>is D+</a:t>
            </a:r>
          </a:p>
          <a:p>
            <a:r>
              <a:rPr lang="en-US" dirty="0" smtClean="0"/>
              <a:t>What you’ve learned in this course is completely applicable to designing new and upgrading existing water treatment infrastructure anywhere on this </a:t>
            </a:r>
            <a:r>
              <a:rPr lang="en-US" dirty="0" smtClean="0"/>
              <a:t>planet</a:t>
            </a:r>
          </a:p>
          <a:p>
            <a:r>
              <a:rPr lang="en-US" dirty="0" smtClean="0"/>
              <a:t>You have the latest insights into the core water treatment processes – the only course on the planet that teaches this material!</a:t>
            </a:r>
          </a:p>
          <a:p>
            <a:endParaRPr lang="en-US" dirty="0" smtClean="0"/>
          </a:p>
        </p:txBody>
      </p:sp>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Designs are needed in the United States too!</a:t>
            </a:r>
            <a:endParaRPr lang="en-US" dirty="0"/>
          </a:p>
        </p:txBody>
      </p:sp>
      <p:sp>
        <p:nvSpPr>
          <p:cNvPr id="3" name="Content Placeholder 2"/>
          <p:cNvSpPr>
            <a:spLocks noGrp="1"/>
          </p:cNvSpPr>
          <p:nvPr>
            <p:ph idx="1"/>
          </p:nvPr>
        </p:nvSpPr>
        <p:spPr/>
        <p:txBody>
          <a:bodyPr/>
          <a:lstStyle/>
          <a:p>
            <a:r>
              <a:rPr lang="en-US" dirty="0" smtClean="0"/>
              <a:t>NYC blackout of 1977</a:t>
            </a:r>
          </a:p>
          <a:p>
            <a:r>
              <a:rPr lang="en-US" dirty="0" smtClean="0"/>
              <a:t>Boeing Max 8 substituted a stable aeronautic design for software feedback control</a:t>
            </a:r>
          </a:p>
          <a:p>
            <a:r>
              <a:rPr lang="en-US" dirty="0" smtClean="0"/>
              <a:t>Design for steady state (cruising at flight elevation) is easy</a:t>
            </a:r>
          </a:p>
          <a:p>
            <a:r>
              <a:rPr lang="en-US" dirty="0" smtClean="0"/>
              <a:t>Design for rapid startup after disasters </a:t>
            </a:r>
            <a:r>
              <a:rPr lang="en-US" dirty="0" smtClean="0"/>
              <a:t>(with disrupted supply chains) is </a:t>
            </a:r>
            <a:r>
              <a:rPr lang="en-US" dirty="0" smtClean="0"/>
              <a:t>much harder</a:t>
            </a:r>
          </a:p>
          <a:p>
            <a:endParaRPr lang="en-US" dirty="0"/>
          </a:p>
        </p:txBody>
      </p:sp>
    </p:spTree>
    <p:extLst>
      <p:ext uri="{BB962C8B-B14F-4D97-AF65-F5344CB8AC3E}">
        <p14:creationId xmlns:p14="http://schemas.microsoft.com/office/powerpoint/2010/main" val="10518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Bringing Advanced Tech to the U.S.</a:t>
            </a:r>
            <a:endParaRPr lang="en-US" dirty="0"/>
          </a:p>
        </p:txBody>
      </p:sp>
      <p:sp>
        <p:nvSpPr>
          <p:cNvPr id="3" name="Content Placeholder 2"/>
          <p:cNvSpPr>
            <a:spLocks noGrp="1"/>
          </p:cNvSpPr>
          <p:nvPr>
            <p:ph idx="1"/>
          </p:nvPr>
        </p:nvSpPr>
        <p:spPr/>
        <p:txBody>
          <a:bodyPr/>
          <a:lstStyle/>
          <a:p>
            <a:r>
              <a:rPr lang="en-US" dirty="0" smtClean="0"/>
              <a:t>We have an National Science Foundation proposal so that we can conduct additional research and move closer to commercializing AguaClara tech in the U.S.</a:t>
            </a:r>
          </a:p>
          <a:p>
            <a:r>
              <a:rPr lang="en-US" dirty="0" smtClean="0"/>
              <a:t>CEE 4590 project will be a 20,000 L/s water treatment plant for Los Angeles California</a:t>
            </a:r>
          </a:p>
          <a:p>
            <a:endParaRPr lang="en-US" dirty="0"/>
          </a:p>
        </p:txBody>
      </p:sp>
    </p:spTree>
    <p:extLst>
      <p:ext uri="{BB962C8B-B14F-4D97-AF65-F5344CB8AC3E}">
        <p14:creationId xmlns:p14="http://schemas.microsoft.com/office/powerpoint/2010/main" val="2835073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Cornell </a:t>
            </a:r>
            <a:r>
              <a:rPr lang="en-US" smtClean="0"/>
              <a:t>Water Filtration Plant</a:t>
            </a:r>
            <a:endParaRPr lang="en-US"/>
          </a:p>
        </p:txBody>
      </p:sp>
      <p:sp>
        <p:nvSpPr>
          <p:cNvPr id="3" name="Content Placeholder 2"/>
          <p:cNvSpPr>
            <a:spLocks noGrp="1"/>
          </p:cNvSpPr>
          <p:nvPr>
            <p:ph idx="1"/>
          </p:nvPr>
        </p:nvSpPr>
        <p:spPr/>
        <p:txBody>
          <a:bodyPr/>
          <a:lstStyle/>
          <a:p>
            <a:endParaRPr lang="en-US"/>
          </a:p>
        </p:txBody>
      </p:sp>
      <p:pic>
        <p:nvPicPr>
          <p:cNvPr id="1026" name="Picture 2" descr="https://lh3.googleusercontent.com/1OzzCI8mIKXqPfeMq5ZkggNRZo8HH96GyDiBIxT0ZTa6pTkF8eNKgLUWMwbK8wxmlt55Lfeo1kONawUiAMNTObfDE--IIJjpEm3FNgklmSn7v07NPAn4BJt3_CaHwJM1XK2Vzz2F5mjXNy2Xx6COP94L_1bnHdHlYo57_kqiJf6S1le3itRG4dy5-qIh2ENCTIhtDUCBAYNQd3w5COR_qB39n2fsI-VTER9fUr0HazIS5RrupSV0XrdYwFyFIvxl2Ur-wbgMSHS_fVttjRVtPPUEKKJqSguRHHFqh0Zh1dy6dy3QafLxs2vFjy6o9lZkIWeldIKFIlHWhH73sdyjOa_TGEoS9mWEf9Fj4v6O60ox2e0gbU4I6pJB50MtihGTTv7gEZ_J6eWdnPLr8vCbZmCENhh1dC_ak-lo3aeqHhQjytW8hjnHg3u00flhcXiqDhSomXNHA1V8wHSeWTu2eFVb-1vKvhWLW37HUo0y-4_3FTSqpygjpg2pFX8aHQoMophwi1k0N1bO8gyjNvAZoGEEHoxgtHBxW6sREdv_CgdRfl_eeqGIfDIXpVZ852AbwsP-oBmtq3p30duPkHtQl1CecSR45mPkRnic4A1sLjdnJJFq3eWjQkIsRvTOzaeD-7hAwDzxtl0tSwRIxcEpeRYXpRbKSFW7DlQFrVBsDsOXT9xRhVXrCYc=w1666-h937-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1998997"/>
            <a:ext cx="7115175" cy="4001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Z2U28tHe8wM0hBXvALLubszmP1nPEUYLZs4j-MBYErsOtGcbzKM4BhbrwepO0SQkczksoPyIykYvqwXMaANs3huo5G1P0fixu7emXzek_OitXhw1Q2zapK5jmSdVQ9ai6g7WAtbliT4MzODpc0Rn7qb-9tjQAfmeVtOcDNrflZ2I0fdeD6-PGvVq34UNZv1RSM_MWaBpA754--uKrjZUBG9wS5qPnCfYUQHtwKV3scNJOSQwC8VcW-Q1IZrJDUxT34g30-0jHQDIfbaXgB43G8_rpXDIKqVNsSkp_ld7vYpOi5LDR5hUSYiWyZTU99-v48mKhJTVno4Q5ljqHhJQAeO-imaAFqaBCRUW3lYhZbr4avkcB4wM61WqOrFkSjZ1O_nvJfHy_Vu5zYt3dTM1NKgEP9P8GhBiHxeOUS3nY6Ho5w-AmCgt0t1qDJ6QbbcLg2EFeIMUzvLDIvRKSfwh37MJnaPwEYIYbU0VW61R4CindCWqRvhfdTdrLIaf3wdKC4qMn1ArHqujHsjkoBqiR2VrzRkH5NU2NtjT3zroRiEHKWbNRhDMMH-XNEW_m7ps_fO0anCbJOUd6V1Kgl4c0Fz9heKDUCl_4uCWpX6hOHOpnJNLX0-caw4qW41MENxFHiY_OfSJQ2_9yoWKzloh6hJysp5AeRTxwkmL_EJ--esddxmfTft2aS4=w1048-h589-no"/>
          <p:cNvPicPr>
            <a:picLocks noChangeAspect="1" noChangeArrowheads="1"/>
          </p:cNvPicPr>
          <p:nvPr/>
        </p:nvPicPr>
        <p:blipFill rotWithShape="1">
          <a:blip r:embed="rId3">
            <a:extLst>
              <a:ext uri="{28A0092B-C50C-407E-A947-70E740481C1C}">
                <a14:useLocalDpi xmlns:a14="http://schemas.microsoft.com/office/drawing/2010/main" val="0"/>
              </a:ext>
            </a:extLst>
          </a:blip>
          <a:srcRect l="9247" r="12932"/>
          <a:stretch/>
        </p:blipFill>
        <p:spPr bwMode="auto">
          <a:xfrm>
            <a:off x="0" y="1993110"/>
            <a:ext cx="5514261" cy="39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388911"/>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258.036"/>
  <p:tag name="LATEXADDIN" val="\documentclass{article}&#10;\usepackage{amsmath}&#10;\pagestyle{empty}&#10;\begin{document}&#10;&#10;$\frac{0.6 \mu L}{s^{2}}$&#10;&#10;&#10;\end{document}"/>
  <p:tag name="IGUANATEXSIZE" val="24"/>
  <p:tag name="IGUANATEXCURSOR" val="106"/>
  <p:tag name="TRANSPARENCY" val="Fals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8082</TotalTime>
  <Words>1154</Words>
  <Application>Microsoft Office PowerPoint</Application>
  <PresentationFormat>On-screen Show (4:3)</PresentationFormat>
  <Paragraphs>118</Paragraphs>
  <Slides>37</Slides>
  <Notes>7</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Candara</vt:lpstr>
      <vt:lpstr>Times New Roman</vt:lpstr>
      <vt:lpstr>Arial</vt:lpstr>
      <vt:lpstr>Calibri</vt:lpstr>
      <vt:lpstr>Wingdings</vt:lpstr>
      <vt:lpstr>Lecture 4540 2016</vt:lpstr>
      <vt:lpstr>1_Lecture 4540 2016</vt:lpstr>
      <vt:lpstr>Design Projects</vt:lpstr>
      <vt:lpstr>PowerPoint Presentation</vt:lpstr>
      <vt:lpstr>PowerPoint Presentation</vt:lpstr>
      <vt:lpstr>SDG 6.1: By 2030, safe and affordable drinking water for all</vt:lpstr>
      <vt:lpstr>4.9 billion need new water supply systems by 2030</vt:lpstr>
      <vt:lpstr>US Water Infrastructure</vt:lpstr>
      <vt:lpstr>Resilient Designs are needed in the United States too!</vt:lpstr>
      <vt:lpstr>Bringing Advanced Tech to the U.S.</vt:lpstr>
      <vt:lpstr>Cornell Water Filtration Plant</vt:lpstr>
      <vt:lpstr>Challenges on the horizon</vt:lpstr>
      <vt:lpstr>AguaClara installed capacity is increasing steadily (and slowly)</vt:lpstr>
      <vt:lpstr>Time for acceleration</vt:lpstr>
      <vt:lpstr>The transition is underway with a significant increase in rate!</vt:lpstr>
      <vt:lpstr>New Opportunities</vt:lpstr>
      <vt:lpstr>120 L/s AguaClara plant (draft design for Gracias, Honduras)</vt:lpstr>
      <vt:lpstr>Gracias on April 12, 2019</vt:lpstr>
      <vt:lpstr>PowerPoint Presentation</vt:lpstr>
      <vt:lpstr>PowerPoint Presentation</vt:lpstr>
      <vt:lpstr>PowerPoint Presentation</vt:lpstr>
      <vt:lpstr>PowerPoint Presentation</vt:lpstr>
      <vt:lpstr>PowerPoint Presentation</vt:lpstr>
      <vt:lpstr>Challenges in Honduras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November, 2019: A Rural Water Workshop In Honduras</vt:lpstr>
      <vt:lpstr>AguaClara in Central America 21 towns – 85,000 people</vt:lpstr>
      <vt:lpstr>PowerPoint Presentation</vt:lpstr>
      <vt:lpstr>You conquered Colab, Python, and the AguaClara package</vt:lpstr>
      <vt:lpstr>Connecting Meaning to Graduate School and Professional Careers</vt:lpstr>
      <vt:lpstr>Happiness is safe water on tap</vt:lpstr>
      <vt:lpstr>Engineering is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mw24</cp:lastModifiedBy>
  <cp:revision>74</cp:revision>
  <dcterms:created xsi:type="dcterms:W3CDTF">2014-12-05T13:51:45Z</dcterms:created>
  <dcterms:modified xsi:type="dcterms:W3CDTF">2019-12-09T16:33:00Z</dcterms:modified>
</cp:coreProperties>
</file>